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6" r:id="rId5"/>
    <p:sldId id="257" r:id="rId6"/>
    <p:sldId id="259" r:id="rId7"/>
    <p:sldId id="261" r:id="rId8"/>
    <p:sldId id="262" r:id="rId9"/>
    <p:sldId id="263" r:id="rId10"/>
    <p:sldId id="264" r:id="rId11"/>
    <p:sldId id="265"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invertIfNegative val="0"/>
          <c:cat>
            <c:strRef>
              <c:f>Sheet1!$A$2:$A$7</c:f>
              <c:strCache>
                <c:ptCount val="6"/>
                <c:pt idx="0">
                  <c:v>Vote in a Government elections</c:v>
                </c:pt>
                <c:pt idx="1">
                  <c:v>Be Able to drink Legally</c:v>
                </c:pt>
                <c:pt idx="2">
                  <c:v>The end of school formal</c:v>
                </c:pt>
                <c:pt idx="3">
                  <c:v>Get a driver's license</c:v>
                </c:pt>
                <c:pt idx="4">
                  <c:v>Graduate from school</c:v>
                </c:pt>
                <c:pt idx="5">
                  <c:v>Your 18th birthday</c:v>
                </c:pt>
              </c:strCache>
            </c:strRef>
          </c:cat>
          <c:val>
            <c:numRef>
              <c:f>Sheet1!$B$2:$B$7</c:f>
              <c:numCache>
                <c:formatCode>General</c:formatCode>
                <c:ptCount val="6"/>
                <c:pt idx="0">
                  <c:v>1.8</c:v>
                </c:pt>
                <c:pt idx="1">
                  <c:v>3.12</c:v>
                </c:pt>
                <c:pt idx="2">
                  <c:v>3.32</c:v>
                </c:pt>
                <c:pt idx="3">
                  <c:v>3.51</c:v>
                </c:pt>
                <c:pt idx="4">
                  <c:v>3.52</c:v>
                </c:pt>
                <c:pt idx="5">
                  <c:v>3.62</c:v>
                </c:pt>
              </c:numCache>
            </c:numRef>
          </c:val>
        </c:ser>
        <c:dLbls>
          <c:showLegendKey val="0"/>
          <c:showVal val="0"/>
          <c:showCatName val="0"/>
          <c:showSerName val="0"/>
          <c:showPercent val="0"/>
          <c:showBubbleSize val="0"/>
        </c:dLbls>
        <c:gapWidth val="150"/>
        <c:axId val="23436288"/>
        <c:axId val="24621824"/>
      </c:barChart>
      <c:catAx>
        <c:axId val="23436288"/>
        <c:scaling>
          <c:orientation val="minMax"/>
        </c:scaling>
        <c:delete val="0"/>
        <c:axPos val="l"/>
        <c:numFmt formatCode="General" sourceLinked="1"/>
        <c:majorTickMark val="out"/>
        <c:minorTickMark val="none"/>
        <c:tickLblPos val="nextTo"/>
        <c:crossAx val="24621824"/>
        <c:crossesAt val="0"/>
        <c:auto val="1"/>
        <c:lblAlgn val="ctr"/>
        <c:lblOffset val="100"/>
        <c:noMultiLvlLbl val="0"/>
      </c:catAx>
      <c:valAx>
        <c:axId val="24621824"/>
        <c:scaling>
          <c:orientation val="minMax"/>
        </c:scaling>
        <c:delete val="0"/>
        <c:axPos val="b"/>
        <c:majorGridlines/>
        <c:numFmt formatCode="General" sourceLinked="1"/>
        <c:majorTickMark val="out"/>
        <c:minorTickMark val="none"/>
        <c:tickLblPos val="nextTo"/>
        <c:crossAx val="2343628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848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87666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60359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3508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57026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140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921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15615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44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366441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971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744B-D464-4FD7-94D9-61156A82C4A9}" type="datetimeFigureOut">
              <a:rPr lang="es-MX" smtClean="0"/>
              <a:t>17/09/2014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9CC5D-4C4D-49B0-A982-9CE6F719E1A4}" type="slidenum">
              <a:rPr lang="es-MX" smtClean="0"/>
              <a:t>‹#›</a:t>
            </a:fld>
            <a:endParaRPr lang="es-MX"/>
          </a:p>
        </p:txBody>
      </p:sp>
    </p:spTree>
    <p:extLst>
      <p:ext uri="{BB962C8B-B14F-4D97-AF65-F5344CB8AC3E}">
        <p14:creationId xmlns:p14="http://schemas.microsoft.com/office/powerpoint/2010/main" val="29945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9425" y="3733800"/>
            <a:ext cx="8207375" cy="1055688"/>
          </a:xfrm>
          <a:prstGeom prst="rect">
            <a:avLst/>
          </a:prstGeom>
          <a:noFill/>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smtClean="0"/>
              <a:t>Dr</a:t>
            </a:r>
            <a:r>
              <a:rPr lang="en-US" sz="2400" dirty="0" smtClean="0"/>
              <a:t>. Robert </a:t>
            </a:r>
            <a:r>
              <a:rPr lang="en-US" sz="2400" dirty="0" err="1" smtClean="0"/>
              <a:t>Surujbally</a:t>
            </a:r>
            <a:endParaRPr lang="en-US" sz="2400" dirty="0" smtClean="0"/>
          </a:p>
          <a:p>
            <a:r>
              <a:rPr lang="en-US" sz="2400" dirty="0" smtClean="0"/>
              <a:t> Chairman</a:t>
            </a:r>
          </a:p>
          <a:p>
            <a:r>
              <a:rPr lang="en-US" sz="2400" dirty="0" smtClean="0"/>
              <a:t> </a:t>
            </a:r>
            <a:r>
              <a:rPr lang="en-US" sz="2400" dirty="0"/>
              <a:t>Guyana Elections </a:t>
            </a:r>
            <a:r>
              <a:rPr lang="en-US" sz="2400" dirty="0" err="1" smtClean="0"/>
              <a:t>Comission</a:t>
            </a:r>
            <a:endParaRPr lang="en-US" sz="2400" dirty="0" smtClean="0"/>
          </a:p>
        </p:txBody>
      </p:sp>
      <p:sp>
        <p:nvSpPr>
          <p:cNvPr id="5" name="Rectangle 4"/>
          <p:cNvSpPr txBox="1">
            <a:spLocks/>
          </p:cNvSpPr>
          <p:nvPr/>
        </p:nvSpPr>
        <p:spPr>
          <a:xfrm>
            <a:off x="76200" y="1098550"/>
            <a:ext cx="8991600" cy="2025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Font typeface="Arial" panose="020B0604020202020204" pitchFamily="34" charset="0"/>
              <a:buNone/>
            </a:pPr>
            <a:endParaRPr lang="en-US" sz="4400" b="1" dirty="0">
              <a:sym typeface="Times New Roman Bold" pitchFamily="-84" charset="0"/>
            </a:endParaRPr>
          </a:p>
        </p:txBody>
      </p:sp>
      <p:sp>
        <p:nvSpPr>
          <p:cNvPr id="6" name="5 Rectángulo"/>
          <p:cNvSpPr/>
          <p:nvPr/>
        </p:nvSpPr>
        <p:spPr>
          <a:xfrm>
            <a:off x="0" y="5373216"/>
            <a:ext cx="9144000" cy="1484784"/>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259632" y="1412776"/>
            <a:ext cx="6120680" cy="1323439"/>
          </a:xfrm>
          <a:prstGeom prst="rect">
            <a:avLst/>
          </a:prstGeom>
        </p:spPr>
        <p:txBody>
          <a:bodyPr wrap="square">
            <a:spAutoFit/>
          </a:bodyPr>
          <a:lstStyle/>
          <a:p>
            <a:pPr algn="ctr"/>
            <a:r>
              <a:rPr lang="en-US" sz="4000" b="1" dirty="0" smtClean="0"/>
              <a:t>Youth Participation in </a:t>
            </a:r>
            <a:r>
              <a:rPr lang="en-US" sz="4000" b="1" smtClean="0"/>
              <a:t>Electoral </a:t>
            </a:r>
            <a:r>
              <a:rPr lang="en-US" sz="4000" b="1" dirty="0"/>
              <a:t>P</a:t>
            </a:r>
            <a:r>
              <a:rPr lang="en-US" sz="4000" b="1" smtClean="0"/>
              <a:t>rocesses</a:t>
            </a:r>
            <a:endParaRPr lang="en-US" sz="4000" b="1" dirty="0"/>
          </a:p>
        </p:txBody>
      </p:sp>
    </p:spTree>
    <p:extLst>
      <p:ext uri="{BB962C8B-B14F-4D97-AF65-F5344CB8AC3E}">
        <p14:creationId xmlns:p14="http://schemas.microsoft.com/office/powerpoint/2010/main" val="182856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 y="620688"/>
            <a:ext cx="8089900"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ph idx="1"/>
          </p:nvPr>
        </p:nvSpPr>
        <p:spPr>
          <a:xfrm>
            <a:off x="395536" y="1900141"/>
            <a:ext cx="7520940" cy="3579849"/>
          </a:xfrm>
        </p:spPr>
        <p:txBody>
          <a:bodyPr>
            <a:noAutofit/>
          </a:bodyPr>
          <a:lstStyle/>
          <a:p>
            <a:pPr marL="0" indent="0" algn="ctr">
              <a:buNone/>
            </a:pPr>
            <a:r>
              <a:rPr lang="en-US" sz="6600" dirty="0" smtClean="0">
                <a:solidFill>
                  <a:srgbClr val="FF0000"/>
                </a:solidFill>
                <a:latin typeface="Bodoni MT Black" pitchFamily="18" charset="0"/>
              </a:rPr>
              <a:t>MOST INMATES 18-25 YEARS OLD</a:t>
            </a:r>
            <a:endParaRPr lang="en-US" sz="6600" dirty="0">
              <a:solidFill>
                <a:srgbClr val="FF0000"/>
              </a:solidFill>
              <a:latin typeface="Bodoni MT Black" pitchFamily="18" charset="0"/>
            </a:endParaRPr>
          </a:p>
        </p:txBody>
      </p:sp>
    </p:spTree>
    <p:extLst>
      <p:ext uri="{BB962C8B-B14F-4D97-AF65-F5344CB8AC3E}">
        <p14:creationId xmlns:p14="http://schemas.microsoft.com/office/powerpoint/2010/main" val="1829968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Rectangle 3"/>
          <p:cNvSpPr txBox="1">
            <a:spLocks/>
          </p:cNvSpPr>
          <p:nvPr/>
        </p:nvSpPr>
        <p:spPr>
          <a:xfrm>
            <a:off x="457200" y="952500"/>
            <a:ext cx="8305800" cy="52128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609600" y="228600"/>
            <a:ext cx="8001000" cy="6555641"/>
          </a:xfrm>
          <a:prstGeom prst="rect">
            <a:avLst/>
          </a:prstGeom>
        </p:spPr>
        <p:txBody>
          <a:bodyPr wrap="square">
            <a:spAutoFit/>
          </a:bodyPr>
          <a:lstStyle/>
          <a:p>
            <a:pPr algn="ctr"/>
            <a:r>
              <a:rPr lang="en-US" sz="2000" b="1" dirty="0" smtClean="0">
                <a:latin typeface="Bodoni MT Black" pitchFamily="18" charset="0"/>
              </a:rPr>
              <a:t>POSSIBLE </a:t>
            </a:r>
            <a:r>
              <a:rPr lang="en-US" sz="2000" b="1" dirty="0">
                <a:latin typeface="Bodoni MT Black" pitchFamily="18" charset="0"/>
              </a:rPr>
              <a:t>SOLUTIONS</a:t>
            </a:r>
          </a:p>
          <a:p>
            <a:pPr marL="285750" lvl="0" indent="-285750">
              <a:buFont typeface="Arial" pitchFamily="34" charset="0"/>
              <a:buChar char="•"/>
            </a:pPr>
            <a:r>
              <a:rPr lang="en-US" sz="2000" b="1" dirty="0"/>
              <a:t>Education! Education! Education!</a:t>
            </a:r>
          </a:p>
          <a:p>
            <a:pPr marL="285750" lvl="0" indent="-285750">
              <a:buFont typeface="Arial" pitchFamily="34" charset="0"/>
              <a:buChar char="•"/>
            </a:pPr>
            <a:r>
              <a:rPr lang="en-US" sz="2000" b="1" dirty="0"/>
              <a:t>EMBs involvement with schools even prior to eligible age for voting</a:t>
            </a:r>
          </a:p>
          <a:p>
            <a:pPr marL="285750" lvl="0" indent="-285750">
              <a:buFont typeface="Arial" pitchFamily="34" charset="0"/>
              <a:buChar char="•"/>
            </a:pPr>
            <a:r>
              <a:rPr lang="en-US" sz="2000" b="1" dirty="0"/>
              <a:t>Pre-Registration Exercises; registration right up to close of Poll</a:t>
            </a:r>
          </a:p>
          <a:p>
            <a:pPr marL="285750" lvl="0" indent="-285750">
              <a:buFont typeface="Arial" pitchFamily="34" charset="0"/>
              <a:buChar char="•"/>
            </a:pPr>
            <a:r>
              <a:rPr lang="en-US" sz="2000" b="1" dirty="0"/>
              <a:t>Introducing “Civics” into the School Curriculum</a:t>
            </a:r>
          </a:p>
          <a:p>
            <a:pPr marL="285750" lvl="0" indent="-285750">
              <a:buFont typeface="Arial" pitchFamily="34" charset="0"/>
              <a:buChar char="•"/>
            </a:pPr>
            <a:r>
              <a:rPr lang="en-US" sz="2000" b="1" dirty="0"/>
              <a:t>Advertising – using all available space (e.g. busses, prominent places, “hang-out” spots</a:t>
            </a:r>
            <a:r>
              <a:rPr lang="en-US" sz="2000" b="1" dirty="0" smtClean="0"/>
              <a:t>, </a:t>
            </a:r>
            <a:r>
              <a:rPr lang="en-US" sz="2000" b="1" dirty="0" err="1" smtClean="0"/>
              <a:t>etc</a:t>
            </a:r>
            <a:endParaRPr lang="en-US" sz="2000" b="1" dirty="0"/>
          </a:p>
          <a:p>
            <a:pPr marL="285750" lvl="0" indent="-285750">
              <a:buFont typeface="Arial" pitchFamily="34" charset="0"/>
              <a:buChar char="•"/>
            </a:pPr>
            <a:r>
              <a:rPr lang="en-US" sz="2000" b="1" dirty="0"/>
              <a:t>Use of popular entertainers/concerts to spread the message</a:t>
            </a:r>
          </a:p>
          <a:p>
            <a:pPr marL="285750" lvl="0" indent="-285750">
              <a:buFont typeface="Arial" pitchFamily="34" charset="0"/>
              <a:buChar char="•"/>
            </a:pPr>
            <a:r>
              <a:rPr lang="en-US" sz="2000" b="1" dirty="0"/>
              <a:t>Incentives to registration/Voting</a:t>
            </a:r>
          </a:p>
          <a:p>
            <a:pPr marL="285750" lvl="0" indent="-285750">
              <a:buFont typeface="Arial" pitchFamily="34" charset="0"/>
              <a:buChar char="•"/>
            </a:pPr>
            <a:r>
              <a:rPr lang="en-US" sz="2000" b="1" dirty="0"/>
              <a:t>Commemorative Certificates for first time voters</a:t>
            </a:r>
          </a:p>
          <a:p>
            <a:pPr marL="285750" lvl="0" indent="-285750">
              <a:buFont typeface="Arial" pitchFamily="34" charset="0"/>
              <a:buChar char="•"/>
            </a:pPr>
            <a:r>
              <a:rPr lang="en-US" sz="2000" b="1" dirty="0"/>
              <a:t>Recruiting/Hiring young people as clerks during the pre-, </a:t>
            </a:r>
            <a:r>
              <a:rPr lang="en-US" sz="2000" b="1" dirty="0" err="1"/>
              <a:t>peri</a:t>
            </a:r>
            <a:r>
              <a:rPr lang="en-US" sz="2000" b="1" dirty="0"/>
              <a:t>- and post-Election </a:t>
            </a:r>
            <a:r>
              <a:rPr lang="en-US" sz="2000" b="1" dirty="0" smtClean="0"/>
              <a:t>Day period</a:t>
            </a:r>
            <a:endParaRPr lang="en-US" sz="2000" b="1" dirty="0"/>
          </a:p>
          <a:p>
            <a:pPr marL="285750" lvl="0" indent="-285750">
              <a:buFont typeface="Arial" pitchFamily="34" charset="0"/>
              <a:buChar char="•"/>
            </a:pPr>
            <a:r>
              <a:rPr lang="en-US" sz="2000" b="1" dirty="0"/>
              <a:t>Establish special Voter Registration Projects</a:t>
            </a:r>
          </a:p>
          <a:p>
            <a:pPr marL="285750" lvl="0" indent="-285750">
              <a:buFont typeface="Arial" pitchFamily="34" charset="0"/>
              <a:buChar char="•"/>
            </a:pPr>
            <a:r>
              <a:rPr lang="en-US" sz="2000" b="1" dirty="0"/>
              <a:t>Engaging “Social Media”</a:t>
            </a:r>
          </a:p>
          <a:p>
            <a:pPr marL="285750" lvl="0" indent="-285750">
              <a:buFont typeface="Arial" pitchFamily="34" charset="0"/>
              <a:buChar char="•"/>
            </a:pPr>
            <a:r>
              <a:rPr lang="en-US" sz="2000" b="1" dirty="0"/>
              <a:t>Partnering with the creative industries like ................., music, theatre,</a:t>
            </a:r>
          </a:p>
          <a:p>
            <a:pPr marL="285750" lvl="0" indent="-285750">
              <a:buFont typeface="Arial" pitchFamily="34" charset="0"/>
              <a:buChar char="•"/>
            </a:pPr>
            <a:r>
              <a:rPr lang="en-US" sz="2000" b="1" dirty="0"/>
              <a:t>Using mobile caravans, with actors carrying the message</a:t>
            </a:r>
          </a:p>
          <a:p>
            <a:pPr marL="285750" lvl="0" indent="-285750">
              <a:buFont typeface="Arial" pitchFamily="34" charset="0"/>
              <a:buChar char="•"/>
            </a:pPr>
            <a:r>
              <a:rPr lang="en-US" sz="2000" b="1" dirty="0"/>
              <a:t>TV Skits and Radio </a:t>
            </a:r>
            <a:r>
              <a:rPr lang="en-US" sz="2000" b="1" dirty="0" err="1"/>
              <a:t>Programmes</a:t>
            </a:r>
            <a:endParaRPr lang="en-US" sz="2000" b="1" dirty="0"/>
          </a:p>
          <a:p>
            <a:pPr marL="285750" lvl="0" indent="-285750">
              <a:buFont typeface="Arial" pitchFamily="34" charset="0"/>
              <a:buChar char="•"/>
            </a:pPr>
            <a:r>
              <a:rPr lang="en-US" sz="2000" b="1" dirty="0"/>
              <a:t>Easily accessible Registration Offices and Polling Stations</a:t>
            </a:r>
          </a:p>
          <a:p>
            <a:pPr marL="285750" lvl="0" indent="-285750">
              <a:buFont typeface="Arial" pitchFamily="34" charset="0"/>
              <a:buChar char="•"/>
            </a:pPr>
            <a:r>
              <a:rPr lang="en-US" sz="2000" b="1" dirty="0"/>
              <a:t>Mobile Registration  </a:t>
            </a:r>
            <a:r>
              <a:rPr lang="en-US" sz="2000" b="1" dirty="0" err="1"/>
              <a:t>Centres</a:t>
            </a:r>
            <a:endParaRPr lang="en-US" sz="2000" b="1" dirty="0"/>
          </a:p>
          <a:p>
            <a:pPr marL="285750" lvl="0" indent="-285750">
              <a:buFont typeface="Arial" pitchFamily="34" charset="0"/>
              <a:buChar char="•"/>
            </a:pPr>
            <a:r>
              <a:rPr lang="en-US" sz="2000" b="1" dirty="0"/>
              <a:t>Use of tents in far-flung areas</a:t>
            </a:r>
          </a:p>
          <a:p>
            <a:pPr marL="285750" indent="-285750">
              <a:buFont typeface="Arial" pitchFamily="34" charset="0"/>
              <a:buChar char="•"/>
            </a:pPr>
            <a:r>
              <a:rPr lang="en-US" sz="2000" b="1" dirty="0"/>
              <a:t>TV debates and Panel Discussions</a:t>
            </a:r>
          </a:p>
        </p:txBody>
      </p:sp>
    </p:spTree>
    <p:extLst>
      <p:ext uri="{BB962C8B-B14F-4D97-AF65-F5344CB8AC3E}">
        <p14:creationId xmlns:p14="http://schemas.microsoft.com/office/powerpoint/2010/main" val="3350334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dirty="0" smtClean="0"/>
              <a:t> </a:t>
            </a:r>
            <a:endParaRPr lang="en-US" dirty="0"/>
          </a:p>
        </p:txBody>
      </p:sp>
      <p:sp>
        <p:nvSpPr>
          <p:cNvPr id="5" name="Rectangle 3"/>
          <p:cNvSpPr txBox="1">
            <a:spLocks/>
          </p:cNvSpPr>
          <p:nvPr/>
        </p:nvSpPr>
        <p:spPr>
          <a:xfrm>
            <a:off x="457200" y="620688"/>
            <a:ext cx="8305800" cy="56166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764705"/>
            <a:ext cx="7859216" cy="4786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7952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500" cap="all" dirty="0">
                <a:solidFill>
                  <a:srgbClr val="000000"/>
                </a:solidFill>
                <a:latin typeface="Bodoni MT Black" pitchFamily="18" charset="0"/>
              </a:rPr>
              <a:t>TYPICAL ANSWERS (1</a:t>
            </a:r>
            <a:r>
              <a:rPr lang="en-US" sz="2500" cap="all" dirty="0">
                <a:solidFill>
                  <a:srgbClr val="000000"/>
                </a:solidFill>
                <a:latin typeface="Franklin Gothic Medium"/>
              </a:rPr>
              <a:t>)</a:t>
            </a:r>
            <a:endParaRPr lang="en-US" dirty="0"/>
          </a:p>
        </p:txBody>
      </p:sp>
      <p:sp>
        <p:nvSpPr>
          <p:cNvPr id="5" name="Rectangle 3"/>
          <p:cNvSpPr txBox="1">
            <a:spLocks/>
          </p:cNvSpPr>
          <p:nvPr/>
        </p:nvSpPr>
        <p:spPr>
          <a:xfrm>
            <a:off x="457200" y="1268760"/>
            <a:ext cx="8305800" cy="48411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443" y="1340768"/>
            <a:ext cx="7668941" cy="431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760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500" cap="all" dirty="0">
                <a:solidFill>
                  <a:srgbClr val="000000"/>
                </a:solidFill>
                <a:latin typeface="Bodoni MT Black" pitchFamily="18" charset="0"/>
              </a:rPr>
              <a:t>TYPICAL ANSWERS </a:t>
            </a:r>
            <a:r>
              <a:rPr lang="en-US" sz="2500" cap="all" dirty="0" smtClean="0">
                <a:solidFill>
                  <a:srgbClr val="000000"/>
                </a:solidFill>
                <a:latin typeface="Bodoni MT Black" pitchFamily="18" charset="0"/>
              </a:rPr>
              <a:t>(2</a:t>
            </a:r>
            <a:r>
              <a:rPr lang="en-US" sz="2500" cap="all" dirty="0" smtClean="0">
                <a:solidFill>
                  <a:srgbClr val="000000"/>
                </a:solidFill>
                <a:latin typeface="Franklin Gothic Medium"/>
              </a:rPr>
              <a:t>)</a:t>
            </a:r>
            <a:endParaRPr lang="en-US" dirty="0"/>
          </a:p>
        </p:txBody>
      </p:sp>
      <p:sp>
        <p:nvSpPr>
          <p:cNvPr id="5" name="Rectangle 3"/>
          <p:cNvSpPr txBox="1">
            <a:spLocks/>
          </p:cNvSpPr>
          <p:nvPr/>
        </p:nvSpPr>
        <p:spPr>
          <a:xfrm>
            <a:off x="457200" y="1268760"/>
            <a:ext cx="8305800" cy="48411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p:cNvSpPr>
            <a:spLocks noGrp="1"/>
          </p:cNvSpPr>
          <p:nvPr>
            <p:ph idx="1"/>
          </p:nvPr>
        </p:nvSpPr>
        <p:spPr>
          <a:xfrm>
            <a:off x="453253" y="1238420"/>
            <a:ext cx="8153400" cy="5071572"/>
          </a:xfrm>
        </p:spPr>
        <p:txBody>
          <a:bodyPr>
            <a:normAutofit fontScale="92500" lnSpcReduction="20000"/>
          </a:bodyPr>
          <a:lstStyle/>
          <a:p>
            <a:pPr>
              <a:buFont typeface="Arial" pitchFamily="34" charset="0"/>
              <a:buChar char="•"/>
            </a:pPr>
            <a:r>
              <a:rPr lang="en-US" sz="2000" dirty="0" smtClean="0"/>
              <a:t>“</a:t>
            </a:r>
            <a:r>
              <a:rPr lang="en-US" sz="2600" dirty="0" smtClean="0"/>
              <a:t>Because the government doesn’t affect my day to day life.  Therefor I don’t care who gets elected.”</a:t>
            </a:r>
          </a:p>
          <a:p>
            <a:pPr marL="457200" indent="-457200">
              <a:buFont typeface="Arial" pitchFamily="34" charset="0"/>
              <a:buChar char="•"/>
            </a:pPr>
            <a:r>
              <a:rPr lang="en-US" sz="2600" dirty="0" smtClean="0"/>
              <a:t>“Because if it isn’t required by me, then I wouldn’t bother finding out about it.  I would leave it to those who know and are passionate about it.”</a:t>
            </a:r>
          </a:p>
          <a:p>
            <a:pPr marL="457200" indent="-457200">
              <a:buFont typeface="Arial" pitchFamily="34" charset="0"/>
              <a:buChar char="•"/>
            </a:pPr>
            <a:r>
              <a:rPr lang="en-US" sz="2600" dirty="0" smtClean="0"/>
              <a:t>“Why would you do anything you don’t like if you didn’t have to?”</a:t>
            </a:r>
          </a:p>
          <a:p>
            <a:pPr marL="457200" indent="-457200">
              <a:buFont typeface="Arial" pitchFamily="34" charset="0"/>
              <a:buChar char="•"/>
            </a:pPr>
            <a:r>
              <a:rPr lang="en-US" sz="2600" dirty="0" smtClean="0"/>
              <a:t>“I don’t really care about politics, and am very disillusioned by the government.”</a:t>
            </a:r>
          </a:p>
          <a:p>
            <a:pPr marL="457200" indent="-457200">
              <a:buFont typeface="Arial" pitchFamily="34" charset="0"/>
              <a:buChar char="•"/>
            </a:pPr>
            <a:r>
              <a:rPr lang="en-US" sz="2600" dirty="0" smtClean="0"/>
              <a:t>“Because either way they don’t care about the youth or young people, which is me and many other important issues.  They will do what they want.  Their promises mean nothing. So what’s the point?”</a:t>
            </a:r>
          </a:p>
          <a:p>
            <a:pPr marL="457200" indent="-457200">
              <a:buFont typeface="Arial" pitchFamily="34" charset="0"/>
              <a:buChar char="•"/>
            </a:pPr>
            <a:r>
              <a:rPr lang="en-US" sz="2600" dirty="0" smtClean="0"/>
              <a:t>“I don’t think any of the parties have society’s thoughts at heart.......”</a:t>
            </a:r>
            <a:endParaRPr lang="en-US" sz="2600" dirty="0"/>
          </a:p>
        </p:txBody>
      </p:sp>
    </p:spTree>
    <p:extLst>
      <p:ext uri="{BB962C8B-B14F-4D97-AF65-F5344CB8AC3E}">
        <p14:creationId xmlns:p14="http://schemas.microsoft.com/office/powerpoint/2010/main" val="2232588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a:xfrm>
            <a:off x="457200" y="908720"/>
            <a:ext cx="8305800" cy="4680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55203" y="1012056"/>
            <a:ext cx="7056784" cy="5221942"/>
          </a:xfrm>
          <a:prstGeom prst="rect">
            <a:avLst/>
          </a:prstGeom>
        </p:spPr>
        <p:txBody>
          <a:bodyPr wrap="square">
            <a:spAutoFit/>
          </a:bodyPr>
          <a:lstStyle/>
          <a:p>
            <a:pPr marL="342900" lvl="0" indent="-342900">
              <a:spcBef>
                <a:spcPts val="800"/>
              </a:spcBef>
              <a:buFont typeface="Arial" pitchFamily="34" charset="0"/>
              <a:buChar char="•"/>
            </a:pPr>
            <a:r>
              <a:rPr lang="en-US" sz="3200" b="1" dirty="0">
                <a:solidFill>
                  <a:srgbClr val="000000"/>
                </a:solidFill>
                <a:latin typeface="Franklin Gothic Book"/>
              </a:rPr>
              <a:t>About one-in-two students feel they lack the knowledge to understand the issues, the political parties, to make a decision about voting, and in general to vote.</a:t>
            </a:r>
          </a:p>
          <a:p>
            <a:pPr marL="342900" lvl="0" indent="-342900">
              <a:spcBef>
                <a:spcPts val="800"/>
              </a:spcBef>
              <a:buFont typeface="Arial" pitchFamily="34" charset="0"/>
              <a:buChar char="•"/>
            </a:pPr>
            <a:r>
              <a:rPr lang="en-US" sz="3200" b="1" dirty="0">
                <a:solidFill>
                  <a:srgbClr val="000000"/>
                </a:solidFill>
                <a:latin typeface="Franklin Gothic Book"/>
              </a:rPr>
              <a:t>Young people do not perceive themselves generally as well prepared to participate in voting</a:t>
            </a:r>
          </a:p>
          <a:p>
            <a:pPr marL="342900" lvl="0" indent="-342900">
              <a:spcBef>
                <a:spcPts val="800"/>
              </a:spcBef>
              <a:buFont typeface="Arial" pitchFamily="34" charset="0"/>
              <a:buChar char="•"/>
            </a:pPr>
            <a:r>
              <a:rPr lang="en-US" sz="3200" b="1" dirty="0">
                <a:solidFill>
                  <a:srgbClr val="000000"/>
                </a:solidFill>
                <a:latin typeface="Franklin Gothic Book"/>
              </a:rPr>
              <a:t>Generally, young people don’t understand the voting system. </a:t>
            </a:r>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500" cap="all" dirty="0">
                <a:solidFill>
                  <a:srgbClr val="000000"/>
                </a:solidFill>
                <a:latin typeface="Bodoni MT Black" pitchFamily="18" charset="0"/>
              </a:rPr>
              <a:t>Source of Information about Voting in Elections</a:t>
            </a:r>
            <a:r>
              <a:rPr lang="es-CO" dirty="0" smtClean="0"/>
              <a:t> </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524000"/>
            <a:ext cx="7416824" cy="494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0737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381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200" cap="all" dirty="0">
                <a:solidFill>
                  <a:srgbClr val="000000"/>
                </a:solidFill>
                <a:latin typeface="Bodoni MT Black" pitchFamily="18" charset="0"/>
              </a:rPr>
              <a:t>How Exciting Are the Following Events</a:t>
            </a:r>
            <a:r>
              <a:rPr lang="en-US" sz="2800" cap="all" dirty="0">
                <a:solidFill>
                  <a:srgbClr val="000000"/>
                </a:solidFill>
                <a:latin typeface="Franklin Gothic Medium"/>
              </a:rPr>
              <a:t>?</a:t>
            </a:r>
            <a:endParaRPr lang="en-US" dirty="0"/>
          </a:p>
        </p:txBody>
      </p:sp>
      <p:sp>
        <p:nvSpPr>
          <p:cNvPr id="5" name="Rectangle 3"/>
          <p:cNvSpPr txBox="1">
            <a:spLocks/>
          </p:cNvSpPr>
          <p:nvPr/>
        </p:nvSpPr>
        <p:spPr>
          <a:xfrm>
            <a:off x="457200" y="1752600"/>
            <a:ext cx="83058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Content Placeholder 3"/>
          <p:cNvGraphicFramePr>
            <a:graphicFrameLocks/>
          </p:cNvGraphicFramePr>
          <p:nvPr>
            <p:extLst>
              <p:ext uri="{D42A27DB-BD31-4B8C-83A1-F6EECF244321}">
                <p14:modId xmlns:p14="http://schemas.microsoft.com/office/powerpoint/2010/main" val="2772976696"/>
              </p:ext>
            </p:extLst>
          </p:nvPr>
        </p:nvGraphicFramePr>
        <p:xfrm>
          <a:off x="457200" y="1268760"/>
          <a:ext cx="7571185" cy="47051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1308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a:xfrm>
            <a:off x="457200" y="548680"/>
            <a:ext cx="8305800" cy="5760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077954770"/>
              </p:ext>
            </p:extLst>
          </p:nvPr>
        </p:nvGraphicFramePr>
        <p:xfrm>
          <a:off x="1259632" y="44624"/>
          <a:ext cx="6324600" cy="6528816"/>
        </p:xfrm>
        <a:graphic>
          <a:graphicData uri="http://schemas.openxmlformats.org/drawingml/2006/table">
            <a:tbl>
              <a:tblPr/>
              <a:tblGrid>
                <a:gridCol w="3213180"/>
                <a:gridCol w="392173"/>
                <a:gridCol w="494336"/>
                <a:gridCol w="494336"/>
                <a:gridCol w="494336"/>
                <a:gridCol w="494336"/>
                <a:gridCol w="741903"/>
              </a:tblGrid>
              <a:tr h="645074">
                <a:tc grid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Rounded MT Bold" pitchFamily="34" charset="0"/>
                        </a:rPr>
                        <a:t>Slide  # 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Rounded MT Bold" pitchFamily="34" charset="0"/>
                        </a:rPr>
                        <a:t>Main Reasons for Not Voting in 2000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Rounded MT Bold" pitchFamily="34" charset="0"/>
                        </a:rPr>
                        <a:t>(open-ended; multiple responses; % of respondents)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Age in 2000</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55+</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45-54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35-44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25-34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18-24</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Total</a:t>
                      </a:r>
                    </a:p>
                  </a:txBody>
                  <a:tcPr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Lack of interest</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39</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37</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Not interested: didn’t care; apathy</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25</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Vote meaningless: won’t count; election forgone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conclusion</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9</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   Forgot: unaware</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Too complicated; confusing</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Negativity</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46</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34</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No appealing candidates/parties issues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16</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Lack of faith/confidence in candidates/parties/leaders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21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6</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13</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Lack of information about candidates/parties/issues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6</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4</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   Regional discontent</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Personal/Administrative</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46</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37</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Too busy with work/school/family</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14</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   Away from riding/province/country</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9</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Registration problems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6</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Illness, health issues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Didn’t know where or when; polling station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problems; transportation</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Moving-related problems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Other</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Religious reasons</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   Other; unclassifiable; unclear; none</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N=</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109</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171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331</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347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1.059</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755">
                <a:tc grid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 Less than 1 percent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524048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p:cNvSpPr>
          <p:nvPr/>
        </p:nvSpPr>
        <p:spPr>
          <a:xfrm>
            <a:off x="457200" y="548680"/>
            <a:ext cx="8305800" cy="556119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Group 4"/>
          <p:cNvGraphicFramePr>
            <a:graphicFrameLocks noGrp="1"/>
          </p:cNvGraphicFramePr>
          <p:nvPr>
            <p:ph idx="1"/>
            <p:extLst>
              <p:ext uri="{D42A27DB-BD31-4B8C-83A1-F6EECF244321}">
                <p14:modId xmlns:p14="http://schemas.microsoft.com/office/powerpoint/2010/main" val="2694520627"/>
              </p:ext>
            </p:extLst>
          </p:nvPr>
        </p:nvGraphicFramePr>
        <p:xfrm>
          <a:off x="611560" y="376552"/>
          <a:ext cx="7521575" cy="6104894"/>
        </p:xfrm>
        <a:graphic>
          <a:graphicData uri="http://schemas.openxmlformats.org/drawingml/2006/table">
            <a:tbl>
              <a:tblPr/>
              <a:tblGrid>
                <a:gridCol w="3859450"/>
                <a:gridCol w="1781731"/>
                <a:gridCol w="1880394"/>
              </a:tblGrid>
              <a:tr h="631825">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Slide # 8</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Perceived Reasons Why Young People Are Less Likely to Vote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(open-ended; multiple responses; % of respondents)</a:t>
                      </a:r>
                    </a:p>
                  </a:txBody>
                  <a:tcPr marL="83573" marR="835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marL="83573" marR="83573"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Under 25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Years old</a:t>
                      </a:r>
                    </a:p>
                  </a:txBody>
                  <a:tcPr marL="83573" marR="8357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25 and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older</a:t>
                      </a:r>
                    </a:p>
                  </a:txBody>
                  <a:tcPr marL="83573" marR="83573" horzOverflow="overflow">
                    <a:lnL>
                      <a:noFill/>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Not integrated</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79</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71</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Distanced from politics by age;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not feeling represented, connected</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40</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37</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Lack of information, understanding, knowledge</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34</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27</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Lack of encouragement</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4</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Too busy, too mobile</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3</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Disengagement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51</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59</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Uninterested, apathetic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31</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30</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Negativism, cynicism, disillusionment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9</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Distrustful of system, politicians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7</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9</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Irresponsibility, rebelliousness, laziness</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4</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6</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Other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4</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Do not know</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N= </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386</a:t>
                      </a:r>
                    </a:p>
                  </a:txBody>
                  <a:tcPr marL="83573" marR="83573"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1420</a:t>
                      </a: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 Less than 1 percent</a:t>
                      </a:r>
                    </a:p>
                  </a:txBody>
                  <a:tcPr marL="83573" marR="83573"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marL="83573" marR="83573"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marL="83573" marR="83573"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679518500"/>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35</TotalTime>
  <Words>764</Words>
  <Application>Microsoft Office PowerPoint</Application>
  <PresentationFormat>On-screen Show (4:3)</PresentationFormat>
  <Paragraphs>246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16</cp:revision>
  <dcterms:created xsi:type="dcterms:W3CDTF">2014-09-03T22:56:58Z</dcterms:created>
  <dcterms:modified xsi:type="dcterms:W3CDTF">2014-09-17T18:32:04Z</dcterms:modified>
</cp:coreProperties>
</file>